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8" r:id="rId4"/>
    <p:sldId id="259" r:id="rId5"/>
    <p:sldId id="260" r:id="rId7"/>
    <p:sldId id="261" r:id="rId8"/>
    <p:sldId id="270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  <p:sldId id="274" r:id="rId18"/>
    <p:sldId id="276" r:id="rId19"/>
    <p:sldId id="277" r:id="rId20"/>
    <p:sldId id="275" r:id="rId21"/>
    <p:sldId id="285" r:id="rId22"/>
    <p:sldId id="280" r:id="rId23"/>
    <p:sldId id="281" r:id="rId24"/>
    <p:sldId id="282" r:id="rId25"/>
    <p:sldId id="283" r:id="rId26"/>
    <p:sldId id="279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1E2E"/>
    <a:srgbClr val="0A0E1D"/>
    <a:srgbClr val="204056"/>
    <a:srgbClr val="0177C1"/>
    <a:srgbClr val="D9D9D9"/>
    <a:srgbClr val="E4E4E4"/>
    <a:srgbClr val="F8EBCB"/>
    <a:srgbClr val="EBEDE0"/>
    <a:srgbClr val="020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62330">
              <a:defRPr/>
            </a:pPr>
            <a:r>
              <a:rPr lang="en-US" sz="1100" b="1" dirty="0" err="1" smtClean="0"/>
              <a:t>Jika</a:t>
            </a:r>
            <a:r>
              <a:rPr lang="en-US" sz="1100" b="1" dirty="0" smtClean="0"/>
              <a:t> Internet </a:t>
            </a:r>
            <a:r>
              <a:rPr lang="en-US" sz="1100" b="1" dirty="0" err="1" smtClean="0"/>
              <a:t>adalah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sebuah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rel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maka</a:t>
            </a:r>
            <a:r>
              <a:rPr lang="en-US" sz="1100" b="1" dirty="0" smtClean="0"/>
              <a:t> WWW </a:t>
            </a:r>
            <a:r>
              <a:rPr lang="en-US" sz="1100" b="1" dirty="0" err="1" smtClean="0"/>
              <a:t>menjadi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kereta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apinya</a:t>
            </a:r>
            <a:endParaRPr lang="en-US" sz="11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98F8E-BD5D-46B0-8B3E-1F1759918F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</a:t>
            </a:r>
            <a:r>
              <a:rPr lang="en-US" dirty="0" err="1" smtClean="0"/>
              <a:t>lengkap</a:t>
            </a:r>
            <a:r>
              <a:rPr lang="en-US" dirty="0" smtClean="0"/>
              <a:t> web,</a:t>
            </a:r>
            <a:endParaRPr lang="en-US" dirty="0" smtClean="0"/>
          </a:p>
          <a:p>
            <a:r>
              <a:rPr lang="en-US" sz="1100" dirty="0" err="1" smtClean="0"/>
              <a:t>Sejak</a:t>
            </a:r>
            <a:r>
              <a:rPr lang="en-US" sz="1100" dirty="0" smtClean="0"/>
              <a:t> 1994, </a:t>
            </a:r>
            <a:r>
              <a:rPr lang="en-US" sz="1100" dirty="0" err="1" smtClean="0"/>
              <a:t>konsep</a:t>
            </a:r>
            <a:r>
              <a:rPr lang="en-US" sz="1100" dirty="0" smtClean="0"/>
              <a:t> URL </a:t>
            </a:r>
            <a:r>
              <a:rPr lang="en-US" sz="1100" dirty="0" err="1" smtClean="0"/>
              <a:t>telah</a:t>
            </a:r>
            <a:r>
              <a:rPr lang="en-US" sz="1100" dirty="0" smtClean="0"/>
              <a:t> </a:t>
            </a:r>
            <a:r>
              <a:rPr lang="en-US" sz="1100" dirty="0" err="1" smtClean="0"/>
              <a:t>dikembangkan</a:t>
            </a:r>
            <a:r>
              <a:rPr lang="en-US" sz="1100" dirty="0" smtClean="0"/>
              <a:t> </a:t>
            </a:r>
            <a:r>
              <a:rPr lang="en-US" sz="1100" dirty="0" err="1" smtClean="0"/>
              <a:t>menjadi</a:t>
            </a:r>
            <a:r>
              <a:rPr lang="en-US" sz="1100" dirty="0" smtClean="0"/>
              <a:t> </a:t>
            </a:r>
            <a:r>
              <a:rPr lang="en-US" sz="1100" dirty="0" err="1" smtClean="0"/>
              <a:t>istilah</a:t>
            </a:r>
            <a:r>
              <a:rPr lang="en-US" sz="1100" dirty="0" smtClean="0"/>
              <a:t> Uniform Resource Identifier (URI) yang </a:t>
            </a:r>
            <a:r>
              <a:rPr lang="en-US" sz="1100" dirty="0" err="1" smtClean="0"/>
              <a:t>lebih</a:t>
            </a:r>
            <a:r>
              <a:rPr lang="en-US" sz="1100" dirty="0" smtClean="0"/>
              <a:t> </a:t>
            </a:r>
            <a:r>
              <a:rPr lang="en-US" sz="1100" dirty="0" err="1" smtClean="0"/>
              <a:t>umum</a:t>
            </a:r>
            <a:r>
              <a:rPr lang="en-US" sz="1100" dirty="0" smtClean="0"/>
              <a:t> </a:t>
            </a:r>
            <a:r>
              <a:rPr lang="en-US" sz="1100" dirty="0" err="1" smtClean="0"/>
              <a:t>sifatnya</a:t>
            </a:r>
            <a:r>
              <a:rPr lang="en-US" sz="1100" dirty="0" smtClean="0"/>
              <a:t>. </a:t>
            </a:r>
            <a:r>
              <a:rPr lang="en-US" sz="1100" dirty="0" err="1" smtClean="0"/>
              <a:t>Walaupun</a:t>
            </a:r>
            <a:r>
              <a:rPr lang="en-US" sz="1100" dirty="0" smtClean="0"/>
              <a:t> </a:t>
            </a:r>
            <a:r>
              <a:rPr lang="en-US" sz="1100" dirty="0" err="1" smtClean="0"/>
              <a:t>demikian</a:t>
            </a:r>
            <a:r>
              <a:rPr lang="en-US" sz="1100" dirty="0" smtClean="0"/>
              <a:t>, </a:t>
            </a:r>
            <a:r>
              <a:rPr lang="en-US" sz="1100" dirty="0" err="1" smtClean="0"/>
              <a:t>istilah</a:t>
            </a:r>
            <a:r>
              <a:rPr lang="en-US" sz="1100" dirty="0" smtClean="0"/>
              <a:t> URL </a:t>
            </a:r>
            <a:r>
              <a:rPr lang="en-US" sz="1100" dirty="0" err="1" smtClean="0"/>
              <a:t>masih</a:t>
            </a:r>
            <a:r>
              <a:rPr lang="en-US" sz="1100" dirty="0" smtClean="0"/>
              <a:t> </a:t>
            </a:r>
            <a:r>
              <a:rPr lang="en-US" sz="1100" dirty="0" err="1" smtClean="0"/>
              <a:t>tetap</a:t>
            </a:r>
            <a:r>
              <a:rPr lang="en-US" sz="1100" dirty="0" smtClean="0"/>
              <a:t> </a:t>
            </a:r>
            <a:r>
              <a:rPr lang="en-US" sz="1100" dirty="0" err="1" smtClean="0"/>
              <a:t>digunakan</a:t>
            </a:r>
            <a:r>
              <a:rPr lang="en-US" sz="1100" dirty="0" smtClean="0"/>
              <a:t> </a:t>
            </a:r>
            <a:r>
              <a:rPr lang="en-US" sz="1100" dirty="0" err="1" smtClean="0"/>
              <a:t>secara</a:t>
            </a:r>
            <a:r>
              <a:rPr lang="en-US" sz="1100" dirty="0" smtClean="0"/>
              <a:t> </a:t>
            </a:r>
            <a:r>
              <a:rPr lang="en-US" sz="1100" dirty="0" err="1" smtClean="0"/>
              <a:t>luas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/>
              <a:t>Domain </a:t>
            </a:r>
            <a:r>
              <a:rPr lang="en-US" sz="1100" dirty="0" err="1" smtClean="0"/>
              <a:t>menggantikan</a:t>
            </a:r>
            <a:r>
              <a:rPr lang="en-US" sz="1100" dirty="0" smtClean="0"/>
              <a:t> </a:t>
            </a:r>
            <a:r>
              <a:rPr lang="en-US" sz="1100" dirty="0" err="1" smtClean="0"/>
              <a:t>alamat</a:t>
            </a:r>
            <a:r>
              <a:rPr lang="en-US" sz="1100" dirty="0" smtClean="0"/>
              <a:t> </a:t>
            </a:r>
            <a:r>
              <a:rPr lang="en-US" sz="1100" dirty="0" err="1" smtClean="0"/>
              <a:t>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98F8E-BD5D-46B0-8B3E-1F1759918F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Konsep</a:t>
            </a:r>
            <a:r>
              <a:rPr lang="en-US" baseline="0" dirty="0" smtClean="0"/>
              <a:t> client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server,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peer to peer</a:t>
            </a:r>
            <a:endParaRPr lang="en-US" baseline="0" dirty="0" smtClean="0"/>
          </a:p>
          <a:p>
            <a:r>
              <a:rPr lang="en-US" baseline="0" dirty="0" smtClean="0"/>
              <a:t>Request </a:t>
            </a:r>
            <a:r>
              <a:rPr lang="en-US" baseline="0" dirty="0" err="1" smtClean="0"/>
              <a:t>berarti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mendownload</a:t>
            </a:r>
            <a:r>
              <a:rPr lang="en-US" baseline="0" smtClean="0"/>
              <a:t> (html)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98F8E-BD5D-46B0-8B3E-1F1759918F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 err="1" smtClean="0"/>
              <a:t>Ketika</a:t>
            </a:r>
            <a:r>
              <a:rPr lang="en-US" sz="1100" dirty="0" smtClean="0"/>
              <a:t> </a:t>
            </a:r>
            <a:r>
              <a:rPr lang="en-US" sz="1100" dirty="0" err="1" smtClean="0"/>
              <a:t>seseorang</a:t>
            </a:r>
            <a:r>
              <a:rPr lang="en-US" sz="1100" dirty="0" smtClean="0"/>
              <a:t> </a:t>
            </a:r>
            <a:r>
              <a:rPr lang="en-US" sz="1100" dirty="0" err="1" smtClean="0"/>
              <a:t>ingin</a:t>
            </a:r>
            <a:r>
              <a:rPr lang="en-US" sz="1100" dirty="0" smtClean="0"/>
              <a:t> </a:t>
            </a:r>
            <a:r>
              <a:rPr lang="en-US" sz="1100" dirty="0" err="1" smtClean="0"/>
              <a:t>melihat</a:t>
            </a:r>
            <a:r>
              <a:rPr lang="en-US" sz="1100" dirty="0" smtClean="0"/>
              <a:t> </a:t>
            </a:r>
            <a:r>
              <a:rPr lang="en-US" sz="1100" dirty="0" err="1" smtClean="0"/>
              <a:t>suatu</a:t>
            </a:r>
            <a:r>
              <a:rPr lang="en-US" sz="1100" dirty="0" smtClean="0"/>
              <a:t> website, </a:t>
            </a:r>
            <a:r>
              <a:rPr lang="en-US" sz="1100" dirty="0" err="1" smtClean="0"/>
              <a:t>maka</a:t>
            </a:r>
            <a:r>
              <a:rPr lang="en-US" sz="1100" dirty="0" smtClean="0"/>
              <a:t> website yang </a:t>
            </a:r>
            <a:r>
              <a:rPr lang="en-US" sz="1100" dirty="0" err="1" smtClean="0"/>
              <a:t>bertipe</a:t>
            </a:r>
            <a:r>
              <a:rPr lang="en-US" sz="1100" dirty="0" smtClean="0"/>
              <a:t> </a:t>
            </a:r>
            <a:r>
              <a:rPr lang="en-US" sz="1100" dirty="0" err="1" smtClean="0"/>
              <a:t>ini</a:t>
            </a:r>
            <a:r>
              <a:rPr lang="en-US" sz="1100" dirty="0" smtClean="0"/>
              <a:t> </a:t>
            </a:r>
            <a:r>
              <a:rPr lang="en-US" sz="1100" dirty="0" err="1" smtClean="0"/>
              <a:t>akan</a:t>
            </a:r>
            <a:r>
              <a:rPr lang="en-US" sz="1100" dirty="0" smtClean="0"/>
              <a:t> </a:t>
            </a:r>
            <a:r>
              <a:rPr lang="en-US" sz="1100" dirty="0" err="1" smtClean="0"/>
              <a:t>sepenuhnya</a:t>
            </a:r>
            <a:r>
              <a:rPr lang="en-US" sz="1100" dirty="0" smtClean="0"/>
              <a:t> </a:t>
            </a:r>
            <a:r>
              <a:rPr lang="en-US" sz="1100" dirty="0" err="1" smtClean="0"/>
              <a:t>di</a:t>
            </a:r>
            <a:r>
              <a:rPr lang="en-US" sz="1100" dirty="0" smtClean="0"/>
              <a:t> download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diproses</a:t>
            </a:r>
            <a:r>
              <a:rPr lang="en-US" sz="1100" dirty="0" smtClean="0"/>
              <a:t> </a:t>
            </a:r>
            <a:r>
              <a:rPr lang="en-US" sz="1100" dirty="0" err="1" smtClean="0"/>
              <a:t>di</a:t>
            </a:r>
            <a:r>
              <a:rPr lang="en-US" sz="1100" dirty="0" smtClean="0"/>
              <a:t> </a:t>
            </a:r>
            <a:r>
              <a:rPr lang="en-US" sz="1100" dirty="0" err="1" smtClean="0"/>
              <a:t>komputer</a:t>
            </a:r>
            <a:r>
              <a:rPr lang="en-US" sz="1100" dirty="0" smtClean="0"/>
              <a:t> </a:t>
            </a:r>
            <a:r>
              <a:rPr lang="en-US" sz="1100" dirty="0" err="1" smtClean="0"/>
              <a:t>masing-masing</a:t>
            </a:r>
            <a:r>
              <a:rPr lang="en-US" sz="1100" dirty="0" smtClean="0"/>
              <a:t> </a:t>
            </a:r>
            <a:r>
              <a:rPr lang="en-US" sz="1100" dirty="0" err="1" smtClean="0"/>
              <a:t>sehingga</a:t>
            </a:r>
            <a:r>
              <a:rPr lang="en-US" sz="1100" dirty="0" smtClean="0"/>
              <a:t> </a:t>
            </a:r>
            <a:r>
              <a:rPr lang="en-US" sz="1100" dirty="0" err="1" smtClean="0"/>
              <a:t>siapapun</a:t>
            </a:r>
            <a:r>
              <a:rPr lang="en-US" sz="1100" dirty="0" smtClean="0"/>
              <a:t> yang </a:t>
            </a:r>
            <a:r>
              <a:rPr lang="en-US" sz="1100" dirty="0" err="1" smtClean="0"/>
              <a:t>melihat</a:t>
            </a:r>
            <a:r>
              <a:rPr lang="en-US" sz="1100" dirty="0" smtClean="0"/>
              <a:t> website </a:t>
            </a:r>
            <a:r>
              <a:rPr lang="en-US" sz="1100" dirty="0" err="1" smtClean="0"/>
              <a:t>kita</a:t>
            </a:r>
            <a:r>
              <a:rPr lang="en-US" sz="1100" dirty="0" smtClean="0"/>
              <a:t> </a:t>
            </a:r>
            <a:r>
              <a:rPr lang="en-US" sz="1100" dirty="0" err="1" smtClean="0"/>
              <a:t>bisa</a:t>
            </a:r>
            <a:r>
              <a:rPr lang="en-US" sz="1100" dirty="0" smtClean="0"/>
              <a:t> </a:t>
            </a:r>
            <a:r>
              <a:rPr lang="en-US" sz="1100" dirty="0" err="1" smtClean="0"/>
              <a:t>mengambil</a:t>
            </a:r>
            <a:r>
              <a:rPr lang="en-US" sz="1100" dirty="0" smtClean="0"/>
              <a:t> </a:t>
            </a:r>
            <a:r>
              <a:rPr lang="en-US" sz="1100" dirty="0" err="1" smtClean="0"/>
              <a:t>seluruh</a:t>
            </a:r>
            <a:r>
              <a:rPr lang="en-US" sz="1100" dirty="0" smtClean="0"/>
              <a:t> Script yang </a:t>
            </a:r>
            <a:r>
              <a:rPr lang="en-US" sz="1100" dirty="0" err="1" smtClean="0"/>
              <a:t>ditulis</a:t>
            </a:r>
            <a:r>
              <a:rPr lang="en-US" sz="1100" dirty="0" smtClean="0"/>
              <a:t> </a:t>
            </a:r>
            <a:r>
              <a:rPr lang="en-US" sz="1100" dirty="0" err="1" smtClean="0"/>
              <a:t>oleh</a:t>
            </a:r>
            <a:r>
              <a:rPr lang="en-US" sz="1100" dirty="0" smtClean="0"/>
              <a:t> </a:t>
            </a:r>
            <a:r>
              <a:rPr lang="en-US" sz="1100" dirty="0" err="1" smtClean="0"/>
              <a:t>pembuatnya</a:t>
            </a:r>
            <a:r>
              <a:rPr lang="en-US" sz="1100" dirty="0" smtClean="0"/>
              <a:t>, Hal </a:t>
            </a:r>
            <a:r>
              <a:rPr lang="en-US" sz="1100" dirty="0" err="1" smtClean="0"/>
              <a:t>tersebut</a:t>
            </a:r>
            <a:r>
              <a:rPr lang="en-US" sz="1100" dirty="0" smtClean="0"/>
              <a:t> </a:t>
            </a:r>
            <a:r>
              <a:rPr lang="en-US" sz="1100" dirty="0" err="1" smtClean="0"/>
              <a:t>merupakan</a:t>
            </a:r>
            <a:r>
              <a:rPr lang="en-US" sz="1100" dirty="0" smtClean="0"/>
              <a:t> </a:t>
            </a:r>
            <a:r>
              <a:rPr lang="en-US" sz="1100" dirty="0" err="1" smtClean="0"/>
              <a:t>suatu</a:t>
            </a:r>
            <a:r>
              <a:rPr lang="en-US" sz="1100" dirty="0" smtClean="0"/>
              <a:t> </a:t>
            </a:r>
            <a:r>
              <a:rPr lang="en-US" sz="1100" dirty="0" err="1" smtClean="0"/>
              <a:t>kelemahan</a:t>
            </a:r>
            <a:r>
              <a:rPr lang="en-US" sz="1100" dirty="0" smtClean="0"/>
              <a:t> </a:t>
            </a:r>
            <a:r>
              <a:rPr lang="en-US" sz="1100" dirty="0" err="1" smtClean="0"/>
              <a:t>tersendiri</a:t>
            </a:r>
            <a:r>
              <a:rPr lang="en-US" sz="1100" dirty="0" smtClean="0"/>
              <a:t>, </a:t>
            </a:r>
            <a:r>
              <a:rPr lang="en-US" sz="1100" dirty="0" err="1" smtClean="0"/>
              <a:t>yaitu</a:t>
            </a:r>
            <a:r>
              <a:rPr lang="en-US" sz="1100" dirty="0" smtClean="0"/>
              <a:t> </a:t>
            </a:r>
            <a:r>
              <a:rPr lang="en-US" sz="1100" dirty="0" err="1" smtClean="0"/>
              <a:t>orang</a:t>
            </a:r>
            <a:r>
              <a:rPr lang="en-US" sz="1100" dirty="0" smtClean="0"/>
              <a:t> yang </a:t>
            </a:r>
            <a:r>
              <a:rPr lang="en-US" sz="1100" dirty="0" err="1" smtClean="0"/>
              <a:t>berniat</a:t>
            </a:r>
            <a:r>
              <a:rPr lang="en-US" sz="1100" dirty="0" smtClean="0"/>
              <a:t> </a:t>
            </a:r>
            <a:r>
              <a:rPr lang="en-US" sz="1100" dirty="0" err="1" smtClean="0"/>
              <a:t>jahat</a:t>
            </a:r>
            <a:r>
              <a:rPr lang="en-US" sz="1100" dirty="0" smtClean="0"/>
              <a:t> </a:t>
            </a:r>
            <a:r>
              <a:rPr lang="en-US" sz="1100" dirty="0" err="1" smtClean="0"/>
              <a:t>bisa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mudah</a:t>
            </a:r>
            <a:r>
              <a:rPr lang="en-US" sz="1100" dirty="0" smtClean="0"/>
              <a:t> </a:t>
            </a:r>
            <a:r>
              <a:rPr lang="en-US" sz="1100" dirty="0" err="1" smtClean="0"/>
              <a:t>mengotak-atik</a:t>
            </a:r>
            <a:r>
              <a:rPr lang="en-US" sz="1100" dirty="0" smtClean="0"/>
              <a:t> website </a:t>
            </a:r>
            <a:r>
              <a:rPr lang="en-US" sz="1100" dirty="0" err="1" smtClean="0"/>
              <a:t>kita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lebih</a:t>
            </a:r>
            <a:r>
              <a:rPr lang="en-US" sz="1100" dirty="0" smtClean="0"/>
              <a:t> </a:t>
            </a:r>
            <a:r>
              <a:rPr lang="en-US" sz="1100" dirty="0" err="1" smtClean="0"/>
              <a:t>mudah</a:t>
            </a:r>
            <a:r>
              <a:rPr lang="en-US" sz="1100" dirty="0" smtClean="0"/>
              <a:t>. Web yang </a:t>
            </a:r>
            <a:r>
              <a:rPr lang="en-US" sz="1100" dirty="0" err="1" smtClean="0"/>
              <a:t>menggunakan</a:t>
            </a:r>
            <a:r>
              <a:rPr lang="en-US" sz="1100" dirty="0" smtClean="0"/>
              <a:t> program </a:t>
            </a:r>
            <a:r>
              <a:rPr lang="en-US" sz="1100" dirty="0" err="1" smtClean="0"/>
              <a:t>ini</a:t>
            </a:r>
            <a:r>
              <a:rPr lang="en-US" sz="1100" dirty="0" smtClean="0"/>
              <a:t> </a:t>
            </a:r>
            <a:r>
              <a:rPr lang="en-US" sz="1100" dirty="0" err="1" smtClean="0"/>
              <a:t>biasanya</a:t>
            </a:r>
            <a:r>
              <a:rPr lang="en-US" sz="1100" dirty="0" smtClean="0"/>
              <a:t> website </a:t>
            </a:r>
            <a:r>
              <a:rPr lang="en-US" sz="1100" dirty="0" err="1" smtClean="0"/>
              <a:t>statis</a:t>
            </a:r>
            <a:r>
              <a:rPr lang="en-US" sz="1100" dirty="0" smtClean="0"/>
              <a:t>, </a:t>
            </a:r>
            <a:r>
              <a:rPr lang="en-US" sz="1100" dirty="0" err="1" smtClean="0"/>
              <a:t>yaitu</a:t>
            </a:r>
            <a:r>
              <a:rPr lang="en-US" sz="1100" dirty="0" smtClean="0"/>
              <a:t> yang </a:t>
            </a:r>
            <a:r>
              <a:rPr lang="en-US" sz="1100" dirty="0" err="1" smtClean="0"/>
              <a:t>tampilannya</a:t>
            </a:r>
            <a:r>
              <a:rPr lang="en-US" sz="1100" dirty="0" smtClean="0"/>
              <a:t> </a:t>
            </a:r>
            <a:r>
              <a:rPr lang="en-US" sz="1100" dirty="0" err="1" smtClean="0"/>
              <a:t>hampir</a:t>
            </a:r>
            <a:r>
              <a:rPr lang="en-US" sz="1100" dirty="0" smtClean="0"/>
              <a:t> </a:t>
            </a:r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berubah</a:t>
            </a:r>
            <a:r>
              <a:rPr lang="en-US" sz="1100" dirty="0" smtClean="0"/>
              <a:t>, </a:t>
            </a:r>
            <a:r>
              <a:rPr lang="en-US" sz="1100" dirty="0" err="1" smtClean="0"/>
              <a:t>kecuali</a:t>
            </a:r>
            <a:r>
              <a:rPr lang="en-US" sz="1100" dirty="0" smtClean="0"/>
              <a:t>  website </a:t>
            </a:r>
            <a:r>
              <a:rPr lang="en-US" sz="1100" dirty="0" err="1" smtClean="0"/>
              <a:t>tersebut</a:t>
            </a:r>
            <a:r>
              <a:rPr lang="en-US" sz="1100" dirty="0" smtClean="0"/>
              <a:t> </a:t>
            </a:r>
            <a:r>
              <a:rPr lang="en-US" sz="1100" dirty="0" err="1" smtClean="0"/>
              <a:t>dirombak</a:t>
            </a:r>
            <a:r>
              <a:rPr lang="en-US" sz="1100" dirty="0" smtClean="0"/>
              <a:t> </a:t>
            </a:r>
            <a:r>
              <a:rPr lang="en-US" sz="1100" dirty="0" err="1" smtClean="0"/>
              <a:t>pada</a:t>
            </a:r>
            <a:r>
              <a:rPr lang="en-US" sz="1100" dirty="0" smtClean="0"/>
              <a:t> </a:t>
            </a:r>
            <a:r>
              <a:rPr lang="en-US" sz="1100" dirty="0" err="1" smtClean="0"/>
              <a:t>halamannya</a:t>
            </a:r>
            <a:r>
              <a:rPr lang="en-US" sz="11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98F8E-BD5D-46B0-8B3E-1F1759918F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 err="1" smtClean="0"/>
              <a:t>sehingga</a:t>
            </a:r>
            <a:r>
              <a:rPr lang="en-US" sz="1100" dirty="0" smtClean="0"/>
              <a:t> </a:t>
            </a:r>
            <a:r>
              <a:rPr lang="en-US" sz="1100" dirty="0" err="1" smtClean="0"/>
              <a:t>pengunjung</a:t>
            </a:r>
            <a:r>
              <a:rPr lang="en-US" sz="1100" dirty="0" smtClean="0"/>
              <a:t> </a:t>
            </a:r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mengetahui</a:t>
            </a:r>
            <a:r>
              <a:rPr lang="en-US" sz="1100" dirty="0" smtClean="0"/>
              <a:t> Script yang </a:t>
            </a:r>
            <a:r>
              <a:rPr lang="en-US" sz="1100" dirty="0" err="1" smtClean="0"/>
              <a:t>telah</a:t>
            </a:r>
            <a:r>
              <a:rPr lang="en-US" sz="1100" dirty="0" smtClean="0"/>
              <a:t> </a:t>
            </a:r>
            <a:r>
              <a:rPr lang="en-US" sz="1100" dirty="0" err="1" smtClean="0"/>
              <a:t>ditulis</a:t>
            </a:r>
            <a:r>
              <a:rPr lang="en-US" sz="1100" dirty="0" smtClean="0"/>
              <a:t> </a:t>
            </a:r>
            <a:r>
              <a:rPr lang="en-US" sz="1100" dirty="0" err="1" smtClean="0"/>
              <a:t>oleh</a:t>
            </a:r>
            <a:r>
              <a:rPr lang="en-US" sz="1100" dirty="0" smtClean="0"/>
              <a:t> </a:t>
            </a:r>
            <a:r>
              <a:rPr lang="en-US" sz="1100" dirty="0" err="1" smtClean="0"/>
              <a:t>pembuatnya</a:t>
            </a:r>
            <a:r>
              <a:rPr lang="en-US" sz="1100" dirty="0" smtClean="0"/>
              <a:t>, </a:t>
            </a:r>
            <a:r>
              <a:rPr lang="en-US" sz="1100" dirty="0" err="1" smtClean="0"/>
              <a:t>sehingga</a:t>
            </a:r>
            <a:r>
              <a:rPr lang="en-US" sz="1100" dirty="0" smtClean="0"/>
              <a:t> website </a:t>
            </a:r>
            <a:r>
              <a:rPr lang="en-US" sz="1100" dirty="0" err="1" smtClean="0"/>
              <a:t>tipe</a:t>
            </a:r>
            <a:r>
              <a:rPr lang="en-US" sz="1100" dirty="0" smtClean="0"/>
              <a:t> </a:t>
            </a:r>
            <a:r>
              <a:rPr lang="en-US" sz="1100" dirty="0" err="1" smtClean="0"/>
              <a:t>ini</a:t>
            </a:r>
            <a:r>
              <a:rPr lang="en-US" sz="1100" dirty="0" smtClean="0"/>
              <a:t> </a:t>
            </a:r>
            <a:r>
              <a:rPr lang="en-US" sz="1100" dirty="0" err="1" smtClean="0"/>
              <a:t>lebih</a:t>
            </a:r>
            <a:r>
              <a:rPr lang="en-US" sz="1100" dirty="0" smtClean="0"/>
              <a:t> </a:t>
            </a:r>
            <a:r>
              <a:rPr lang="en-US" sz="1100" dirty="0" err="1" smtClean="0"/>
              <a:t>aman</a:t>
            </a:r>
            <a:r>
              <a:rPr lang="en-US" sz="1100" dirty="0" smtClean="0"/>
              <a:t> </a:t>
            </a:r>
            <a:r>
              <a:rPr lang="en-US" sz="1100" dirty="0" err="1" smtClean="0"/>
              <a:t>dari</a:t>
            </a:r>
            <a:r>
              <a:rPr lang="en-US" sz="1100" dirty="0" smtClean="0"/>
              <a:t> </a:t>
            </a:r>
            <a:r>
              <a:rPr lang="en-US" sz="1100" dirty="0" err="1" smtClean="0"/>
              <a:t>serangan</a:t>
            </a:r>
            <a:r>
              <a:rPr lang="en-US" sz="1100" dirty="0" smtClean="0"/>
              <a:t> hacker, </a:t>
            </a:r>
            <a:r>
              <a:rPr lang="en-US" sz="1100" dirty="0" err="1" smtClean="0"/>
              <a:t>walaupun</a:t>
            </a:r>
            <a:r>
              <a:rPr lang="en-US" sz="1100" dirty="0" smtClean="0"/>
              <a:t> </a:t>
            </a:r>
            <a:r>
              <a:rPr lang="en-US" sz="1100" dirty="0" err="1" smtClean="0"/>
              <a:t>masih</a:t>
            </a:r>
            <a:r>
              <a:rPr lang="en-US" sz="1100" dirty="0" smtClean="0"/>
              <a:t> </a:t>
            </a:r>
            <a:r>
              <a:rPr lang="en-US" sz="1100" dirty="0" err="1" smtClean="0"/>
              <a:t>beresiko</a:t>
            </a:r>
            <a:r>
              <a:rPr lang="en-US" sz="1100" dirty="0" smtClean="0"/>
              <a:t> </a:t>
            </a:r>
            <a:r>
              <a:rPr lang="en-US" sz="1100" dirty="0" err="1" smtClean="0"/>
              <a:t>juga</a:t>
            </a:r>
            <a:r>
              <a:rPr lang="en-US" sz="1100" dirty="0" smtClean="0"/>
              <a:t> </a:t>
            </a:r>
            <a:r>
              <a:rPr lang="en-US" sz="1100" dirty="0" err="1" smtClean="0"/>
              <a:t>terkena</a:t>
            </a:r>
            <a:r>
              <a:rPr lang="en-US" sz="1100" dirty="0" smtClean="0"/>
              <a:t> hack. Web </a:t>
            </a:r>
            <a:r>
              <a:rPr lang="en-US" sz="1100" dirty="0" err="1" smtClean="0"/>
              <a:t>tipe</a:t>
            </a:r>
            <a:r>
              <a:rPr lang="en-US" sz="1100" dirty="0" smtClean="0"/>
              <a:t> </a:t>
            </a:r>
            <a:r>
              <a:rPr lang="en-US" sz="1100" dirty="0" err="1" smtClean="0"/>
              <a:t>ini</a:t>
            </a:r>
            <a:r>
              <a:rPr lang="en-US" sz="1100" dirty="0" smtClean="0"/>
              <a:t> </a:t>
            </a:r>
            <a:r>
              <a:rPr lang="en-US" sz="1100" dirty="0" err="1" smtClean="0"/>
              <a:t>bersifat</a:t>
            </a:r>
            <a:r>
              <a:rPr lang="en-US" sz="1100" dirty="0" smtClean="0"/>
              <a:t> </a:t>
            </a:r>
            <a:r>
              <a:rPr lang="en-US" sz="1100" dirty="0" err="1" smtClean="0"/>
              <a:t>Dinamis</a:t>
            </a:r>
            <a:r>
              <a:rPr lang="en-US" sz="1100" dirty="0" smtClean="0"/>
              <a:t> </a:t>
            </a:r>
            <a:r>
              <a:rPr lang="en-US" sz="1100" dirty="0" err="1" smtClean="0"/>
              <a:t>yaitu</a:t>
            </a:r>
            <a:r>
              <a:rPr lang="en-US" sz="1100" dirty="0" smtClean="0"/>
              <a:t> </a:t>
            </a:r>
            <a:r>
              <a:rPr lang="en-US" sz="1100" dirty="0" err="1" smtClean="0"/>
              <a:t>bisa</a:t>
            </a:r>
            <a:r>
              <a:rPr lang="en-US" sz="1100" dirty="0" smtClean="0"/>
              <a:t> </a:t>
            </a:r>
            <a:r>
              <a:rPr lang="en-US" sz="1100" dirty="0" err="1" smtClean="0"/>
              <a:t>dirubah</a:t>
            </a:r>
            <a:r>
              <a:rPr lang="en-US" sz="1100" dirty="0" smtClean="0"/>
              <a:t> </a:t>
            </a:r>
            <a:r>
              <a:rPr lang="en-US" sz="1100" dirty="0" err="1" smtClean="0"/>
              <a:t>kontennya</a:t>
            </a:r>
            <a:r>
              <a:rPr lang="en-US" sz="1100" dirty="0" smtClean="0"/>
              <a:t> </a:t>
            </a:r>
            <a:r>
              <a:rPr lang="en-US" sz="1100" dirty="0" err="1" smtClean="0"/>
              <a:t>dengan</a:t>
            </a:r>
            <a:r>
              <a:rPr lang="en-US" sz="1100" dirty="0" smtClean="0"/>
              <a:t> </a:t>
            </a:r>
            <a:r>
              <a:rPr lang="en-US" sz="1100" dirty="0" err="1" smtClean="0"/>
              <a:t>mudah</a:t>
            </a:r>
            <a:r>
              <a:rPr lang="en-US" sz="1100" dirty="0" smtClean="0"/>
              <a:t> </a:t>
            </a:r>
            <a:r>
              <a:rPr lang="en-US" sz="1100" dirty="0" err="1" smtClean="0"/>
              <a:t>tanpa</a:t>
            </a:r>
            <a:r>
              <a:rPr lang="en-US" sz="1100" dirty="0" smtClean="0"/>
              <a:t> </a:t>
            </a:r>
            <a:r>
              <a:rPr lang="en-US" sz="1100" dirty="0" err="1" smtClean="0"/>
              <a:t>mengotak-ngatik</a:t>
            </a:r>
            <a:r>
              <a:rPr lang="en-US" sz="1100" dirty="0" smtClean="0"/>
              <a:t> </a:t>
            </a:r>
            <a:r>
              <a:rPr lang="en-US" sz="1100" dirty="0" err="1" smtClean="0"/>
              <a:t>scriptnya</a:t>
            </a:r>
            <a:r>
              <a:rPr lang="en-US" sz="1100" dirty="0" smtClean="0"/>
              <a:t>. </a:t>
            </a:r>
            <a:r>
              <a:rPr lang="en-US" sz="1100" dirty="0" err="1" smtClean="0"/>
              <a:t>Bisa</a:t>
            </a:r>
            <a:r>
              <a:rPr lang="en-US" sz="1100" dirty="0" smtClean="0"/>
              <a:t> </a:t>
            </a:r>
            <a:r>
              <a:rPr lang="en-US" sz="1100" dirty="0" err="1" smtClean="0"/>
              <a:t>digunakan</a:t>
            </a:r>
            <a:r>
              <a:rPr lang="en-US" sz="1100" dirty="0" smtClean="0"/>
              <a:t> </a:t>
            </a:r>
            <a:r>
              <a:rPr lang="en-US" sz="1100" dirty="0" err="1" smtClean="0"/>
              <a:t>untuk</a:t>
            </a:r>
            <a:r>
              <a:rPr lang="en-US" sz="1100" dirty="0" smtClean="0"/>
              <a:t> </a:t>
            </a:r>
            <a:r>
              <a:rPr lang="en-US" sz="1100" dirty="0" err="1" smtClean="0"/>
              <a:t>berbagai</a:t>
            </a:r>
            <a:r>
              <a:rPr lang="en-US" sz="1100" dirty="0" smtClean="0"/>
              <a:t> </a:t>
            </a:r>
            <a:r>
              <a:rPr lang="en-US" sz="1100" dirty="0" err="1" smtClean="0"/>
              <a:t>kebutuhan</a:t>
            </a:r>
            <a:r>
              <a:rPr lang="en-US" sz="1100" dirty="0" smtClean="0"/>
              <a:t> web </a:t>
            </a:r>
            <a:r>
              <a:rPr lang="en-US" sz="1100" dirty="0" err="1" smtClean="0"/>
              <a:t>seperti</a:t>
            </a:r>
            <a:r>
              <a:rPr lang="en-US" sz="1100" dirty="0" smtClean="0"/>
              <a:t>, </a:t>
            </a:r>
            <a:r>
              <a:rPr lang="en-US" sz="1100" dirty="0" err="1" smtClean="0"/>
              <a:t>Toko</a:t>
            </a:r>
            <a:r>
              <a:rPr lang="en-US" sz="1100" dirty="0" smtClean="0"/>
              <a:t> Online, forum, web </a:t>
            </a:r>
            <a:r>
              <a:rPr lang="en-US" sz="1100" dirty="0" err="1" smtClean="0"/>
              <a:t>sekolah</a:t>
            </a:r>
            <a:r>
              <a:rPr lang="en-US" sz="1100" dirty="0" smtClean="0"/>
              <a:t>, blogging </a:t>
            </a:r>
            <a:r>
              <a:rPr lang="en-US" sz="1100" dirty="0" err="1" smtClean="0"/>
              <a:t>dan</a:t>
            </a:r>
            <a:r>
              <a:rPr lang="en-US" sz="1100" dirty="0" smtClean="0"/>
              <a:t> </a:t>
            </a:r>
            <a:r>
              <a:rPr lang="en-US" sz="1100" dirty="0" err="1" smtClean="0"/>
              <a:t>berbagai</a:t>
            </a:r>
            <a:r>
              <a:rPr lang="en-US" sz="1100" dirty="0" smtClean="0"/>
              <a:t> </a:t>
            </a:r>
            <a:r>
              <a:rPr lang="en-US" sz="1100" dirty="0" err="1" smtClean="0"/>
              <a:t>kebutuhan</a:t>
            </a:r>
            <a:r>
              <a:rPr lang="en-US" sz="1100" dirty="0" smtClean="0"/>
              <a:t> </a:t>
            </a:r>
            <a:r>
              <a:rPr lang="en-US" sz="1100" dirty="0" err="1" smtClean="0"/>
              <a:t>lainnya</a:t>
            </a:r>
            <a:r>
              <a:rPr lang="en-US" sz="110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98F8E-BD5D-46B0-8B3E-1F1759918F5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4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05" y="4024630"/>
            <a:ext cx="9139555" cy="810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79570"/>
            <a:ext cx="6858000" cy="4730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8" name="Picture 7" descr="bulu-cab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" y="3261995"/>
            <a:ext cx="1573530" cy="15735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10" y="-13970"/>
            <a:ext cx="9139555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75" y="436245"/>
            <a:ext cx="9144635" cy="591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305" y="521970"/>
            <a:ext cx="7218045" cy="42354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3365"/>
            <a:ext cx="7886700" cy="4653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8" name="Picture 7" descr="bulu-cab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" y="6350"/>
            <a:ext cx="1463675" cy="146367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5826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5826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810" y="-13970"/>
            <a:ext cx="9139555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175" y="436245"/>
            <a:ext cx="9144635" cy="591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97305" y="521970"/>
            <a:ext cx="7218045" cy="42354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Picture 10" descr="bulu-cab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" y="6350"/>
            <a:ext cx="1463675" cy="146367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6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03655"/>
            <a:ext cx="78867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617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Web Programming</a:t>
            </a:r>
            <a:br>
              <a:rPr lang="en-US"/>
            </a:br>
            <a:r>
              <a:rPr lang="en-US"/>
              <a:t>#1 Intro.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Herman Kabetta, M.T.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-2540" y="6366510"/>
            <a:ext cx="9129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hermanka.github.io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Screen Shot 2014-05-19 at 9.14.04 PM"/>
          <p:cNvPicPr>
            <a:picLocks noChangeAspect="1" noChangeArrowheads="1"/>
          </p:cNvPicPr>
          <p:nvPr/>
        </p:nvPicPr>
        <p:blipFill>
          <a:blip r:embed="rId1"/>
          <a:srcRect l="7812" t="11803" r="10157" b="22283"/>
          <a:stretch>
            <a:fillRect/>
          </a:stretch>
        </p:blipFill>
        <p:spPr bwMode="auto">
          <a:xfrm>
            <a:off x="1447800" y="1828800"/>
            <a:ext cx="7322949" cy="3505200"/>
          </a:xfrm>
          <a:prstGeom prst="rect">
            <a:avLst/>
          </a:prstGeom>
          <a:noFill/>
        </p:spPr>
      </p:pic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r>
              <a:rPr lang="en-US"/>
              <a:t>Konsep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Error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something goes wrong, the web server returns a special "error code" number 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error codes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139E2-1186-4419-ACB2-2B2AE0080376}" type="slidenum">
              <a:rPr lang="en-US" smtClean="0"/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3139440"/>
          <a:ext cx="8153400" cy="3261360"/>
        </p:xfrm>
        <a:graphic>
          <a:graphicData uri="http://schemas.openxmlformats.org/drawingml/2006/table">
            <a:tbl>
              <a:tblPr/>
              <a:tblGrid>
                <a:gridCol w="4076700"/>
                <a:gridCol w="40767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/>
                        <a:t>Number</a:t>
                      </a:r>
                      <a:endParaRPr lang="en-US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Meaning</a:t>
                      </a:r>
                      <a:endParaRPr lang="en-US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200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OK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301-303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page has moved (permanently or temporarily)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403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you are forbidden to access this page</a:t>
                      </a:r>
                      <a:endParaRPr lang="en-US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200" dirty="0"/>
                        <a:t>404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page not found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200"/>
                        <a:t>500</a:t>
                      </a:r>
                      <a:endParaRPr lang="en-US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internal server error</a:t>
                      </a:r>
                      <a:endParaRPr lang="en-US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523365"/>
            <a:ext cx="7886700" cy="5085080"/>
          </a:xfrm>
        </p:spPr>
        <p:txBody>
          <a:bodyPr>
            <a:normAutofit lnSpcReduction="20000"/>
          </a:bodyPr>
          <a:lstStyle/>
          <a:p>
            <a:r>
              <a:rPr lang="en-US" dirty="0"/>
              <a:t>Hypertext Markup Language (HTML): used for writing web pages</a:t>
            </a:r>
            <a:endParaRPr lang="en-US" dirty="0"/>
          </a:p>
          <a:p>
            <a:r>
              <a:rPr lang="en-US" dirty="0"/>
              <a:t>Cascading Style Sheets (CSS): stylistic info for web pages</a:t>
            </a:r>
            <a:endParaRPr lang="en-US" dirty="0"/>
          </a:p>
          <a:p>
            <a:r>
              <a:rPr lang="en-US" dirty="0"/>
              <a:t>PHP Hypertext Processor (PHP): dynamically create pages on a web server</a:t>
            </a:r>
            <a:endParaRPr lang="en-US" dirty="0"/>
          </a:p>
          <a:p>
            <a:r>
              <a:rPr lang="en-US" dirty="0"/>
              <a:t>JavaScript: interactive and programmable web pages</a:t>
            </a:r>
            <a:endParaRPr lang="en-US" dirty="0"/>
          </a:p>
          <a:p>
            <a:r>
              <a:rPr lang="en-US" dirty="0">
                <a:sym typeface="+mn-ea"/>
              </a:rPr>
              <a:t>Asynchronous JavaScript and XML (Ajax): accessing data for web applications</a:t>
            </a:r>
            <a:endParaRPr lang="en-US" dirty="0"/>
          </a:p>
          <a:p>
            <a:r>
              <a:rPr lang="en-US" dirty="0" err="1">
                <a:sym typeface="+mn-ea"/>
              </a:rPr>
              <a:t>eXtensible</a:t>
            </a:r>
            <a:r>
              <a:rPr lang="en-US" dirty="0">
                <a:sym typeface="+mn-ea"/>
              </a:rPr>
              <a:t> Markup Language (XML): </a:t>
            </a:r>
            <a:r>
              <a:rPr lang="en-US" dirty="0" err="1">
                <a:sym typeface="+mn-ea"/>
              </a:rPr>
              <a:t>metalanguage</a:t>
            </a:r>
            <a:r>
              <a:rPr lang="en-US" dirty="0">
                <a:sym typeface="+mn-ea"/>
              </a:rPr>
              <a:t> for organizing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139E2-1186-4419-ACB2-2B2AE0080376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Client-Side Scripting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828800"/>
            <a:ext cx="7498080" cy="3429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 smtClean="0"/>
              <a:t>Bahasa</a:t>
            </a:r>
            <a:r>
              <a:rPr lang="en-US" sz="3600" dirty="0" smtClean="0"/>
              <a:t> </a:t>
            </a:r>
            <a:r>
              <a:rPr lang="en-US" sz="3600" dirty="0" err="1" smtClean="0"/>
              <a:t>pemrograman</a:t>
            </a:r>
            <a:r>
              <a:rPr lang="en-US" sz="3600" dirty="0" smtClean="0"/>
              <a:t> (web) yang </a:t>
            </a:r>
            <a:r>
              <a:rPr lang="en-US" sz="3600" dirty="0" err="1" smtClean="0"/>
              <a:t>proses</a:t>
            </a:r>
            <a:r>
              <a:rPr lang="en-US" sz="3600" dirty="0" smtClean="0"/>
              <a:t> </a:t>
            </a:r>
            <a:r>
              <a:rPr lang="en-US" sz="3600" dirty="0" err="1" smtClean="0"/>
              <a:t>pengolahannya</a:t>
            </a:r>
            <a:r>
              <a:rPr lang="en-US" sz="3600" dirty="0" smtClean="0"/>
              <a:t> </a:t>
            </a:r>
            <a:r>
              <a:rPr lang="en-US" sz="3600" dirty="0" err="1" smtClean="0"/>
              <a:t>dilakukan</a:t>
            </a:r>
            <a:r>
              <a:rPr lang="en-US" sz="3600" dirty="0" smtClean="0"/>
              <a:t> </a:t>
            </a:r>
            <a:r>
              <a:rPr lang="en-US" sz="3600" dirty="0" err="1" smtClean="0"/>
              <a:t>di</a:t>
            </a:r>
            <a:r>
              <a:rPr lang="en-US" sz="3600" dirty="0" smtClean="0"/>
              <a:t> </a:t>
            </a:r>
            <a:r>
              <a:rPr lang="en-US" sz="3600" dirty="0" err="1" smtClean="0"/>
              <a:t>komputer</a:t>
            </a:r>
            <a:r>
              <a:rPr lang="en-US" sz="3600" dirty="0" smtClean="0"/>
              <a:t> </a:t>
            </a:r>
            <a:r>
              <a:rPr lang="en-US" sz="3600" dirty="0" err="1" smtClean="0"/>
              <a:t>pengunjung</a:t>
            </a:r>
            <a:r>
              <a:rPr lang="en-US" sz="3600" dirty="0" smtClean="0"/>
              <a:t> (Client)</a:t>
            </a:r>
            <a:endParaRPr lang="en-US" sz="3600" dirty="0" smtClean="0"/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3600" dirty="0" err="1" smtClean="0"/>
              <a:t>Contoh</a:t>
            </a:r>
            <a:r>
              <a:rPr lang="en-US" sz="3600" dirty="0" smtClean="0"/>
              <a:t> : HTML, CSS, JavaScript , XML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Server-Side Scripting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(web) yang </a:t>
            </a:r>
            <a:r>
              <a:rPr lang="en-US" dirty="0" err="1" smtClean="0"/>
              <a:t>pengolahannya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server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pengolahannya</a:t>
            </a:r>
            <a:r>
              <a:rPr lang="en-US" dirty="0" smtClean="0"/>
              <a:t> </a:t>
            </a:r>
            <a:r>
              <a:rPr lang="en-US" dirty="0" err="1" smtClean="0"/>
              <a:t>kirimkan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client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html.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 : PHP,  ASP,  JSP </a:t>
            </a:r>
            <a:r>
              <a:rPr lang="en-US" dirty="0" err="1" smtClean="0"/>
              <a:t>dan</a:t>
            </a:r>
            <a:r>
              <a:rPr lang="en-US" dirty="0" smtClean="0"/>
              <a:t> lain-lain.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Designer vs Programmer</a:t>
            </a:r>
            <a:endParaRPr lang="en-US"/>
          </a:p>
        </p:txBody>
      </p:sp>
      <p:pic>
        <p:nvPicPr>
          <p:cNvPr id="4" name="Content Placeholder 3" descr="web-designers-vs-web-developers_50290a6458cbf_w1500"/>
          <p:cNvPicPr>
            <a:picLocks noChangeAspect="1"/>
          </p:cNvPicPr>
          <p:nvPr>
            <p:ph idx="1"/>
          </p:nvPr>
        </p:nvPicPr>
        <p:blipFill>
          <a:blip r:embed="rId1"/>
          <a:srcRect b="49870"/>
          <a:stretch>
            <a:fillRect/>
          </a:stretch>
        </p:blipFill>
        <p:spPr>
          <a:xfrm>
            <a:off x="1096645" y="1024890"/>
            <a:ext cx="6591300" cy="5139055"/>
          </a:xfrm>
          <a:prstGeom prst="rect">
            <a:avLst/>
          </a:prstGeom>
        </p:spPr>
      </p:pic>
      <p:pic>
        <p:nvPicPr>
          <p:cNvPr id="6" name="Picture 5" descr="web-designers-vs-web-developers_50290a6458cbf_w1500"/>
          <p:cNvPicPr>
            <a:picLocks noChangeAspect="1"/>
          </p:cNvPicPr>
          <p:nvPr/>
        </p:nvPicPr>
        <p:blipFill>
          <a:blip r:embed="rId1"/>
          <a:srcRect t="66692" b="4583"/>
          <a:stretch>
            <a:fillRect/>
          </a:stretch>
        </p:blipFill>
        <p:spPr>
          <a:xfrm>
            <a:off x="1096645" y="5238750"/>
            <a:ext cx="3642360" cy="1627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 descr="web-design-trends-of-2014_52ed654a69e65_w1500"/>
          <p:cNvPicPr>
            <a:picLocks noChangeAspect="1"/>
          </p:cNvPicPr>
          <p:nvPr>
            <p:ph sz="half" idx="1"/>
          </p:nvPr>
        </p:nvPicPr>
        <p:blipFill>
          <a:blip r:embed="rId1"/>
          <a:srcRect b="50255"/>
          <a:stretch>
            <a:fillRect/>
          </a:stretch>
        </p:blipFill>
        <p:spPr>
          <a:xfrm>
            <a:off x="67310" y="1908175"/>
            <a:ext cx="4466590" cy="39338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Design Trends</a:t>
            </a:r>
            <a:endParaRPr lang="en-US"/>
          </a:p>
        </p:txBody>
      </p:sp>
      <p:pic>
        <p:nvPicPr>
          <p:cNvPr id="6" name="Content Placeholder 3" descr="web-design-trends-of-2014_52ed654a69e65_w1500"/>
          <p:cNvPicPr>
            <a:picLocks noChangeAspect="1"/>
          </p:cNvPicPr>
          <p:nvPr>
            <p:ph sz="half" idx="2"/>
          </p:nvPr>
        </p:nvPicPr>
        <p:blipFill>
          <a:blip r:embed="rId1"/>
          <a:srcRect t="49570"/>
          <a:stretch>
            <a:fillRect/>
          </a:stretch>
        </p:blipFill>
        <p:spPr>
          <a:xfrm>
            <a:off x="4655185" y="1908175"/>
            <a:ext cx="4405630" cy="3934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BC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 Framework</a:t>
            </a:r>
            <a:endParaRPr lang="en-US"/>
          </a:p>
        </p:txBody>
      </p:sp>
      <p:pic>
        <p:nvPicPr>
          <p:cNvPr id="5" name="Picture 4" descr="3c13a10312"/>
          <p:cNvPicPr>
            <a:picLocks noChangeAspect="1"/>
          </p:cNvPicPr>
          <p:nvPr/>
        </p:nvPicPr>
        <p:blipFill>
          <a:blip r:embed="rId1"/>
          <a:srcRect t="13308" b="62412"/>
          <a:stretch>
            <a:fillRect/>
          </a:stretch>
        </p:blipFill>
        <p:spPr>
          <a:xfrm>
            <a:off x="3535045" y="1038225"/>
            <a:ext cx="5615305" cy="5814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2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Full Stack?</a:t>
            </a:r>
            <a:endParaRPr lang="en-US"/>
          </a:p>
        </p:txBody>
      </p:sp>
      <p:pic>
        <p:nvPicPr>
          <p:cNvPr id="4" name="Content Placeholder 3" descr="34495c84c32da062841d9035eb46c2b9"/>
          <p:cNvPicPr>
            <a:picLocks noChangeAspect="1"/>
          </p:cNvPicPr>
          <p:nvPr>
            <p:ph idx="1"/>
          </p:nvPr>
        </p:nvPicPr>
        <p:blipFill>
          <a:blip r:embed="rId1"/>
          <a:srcRect t="9024" b="12502"/>
          <a:stretch>
            <a:fillRect/>
          </a:stretch>
        </p:blipFill>
        <p:spPr>
          <a:xfrm>
            <a:off x="1430020" y="1033780"/>
            <a:ext cx="5939790" cy="5779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Instant Web (Content Management System)</a:t>
            </a:r>
            <a:endParaRPr lang="en-US"/>
          </a:p>
        </p:txBody>
      </p:sp>
      <p:pic>
        <p:nvPicPr>
          <p:cNvPr id="4" name="Content Placeholder 3" descr="Apa-Itu-CMS-Content-Management-System-Lengka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6715" y="1366520"/>
            <a:ext cx="8759190" cy="5474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kumpulan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yang </a:t>
            </a:r>
            <a:r>
              <a:rPr lang="en-US" dirty="0" err="1" smtClean="0"/>
              <a:t>terhubung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internasional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Web </a:t>
            </a:r>
            <a:r>
              <a:rPr lang="en-US" dirty="0" err="1" smtClean="0"/>
              <a:t>atau</a:t>
            </a:r>
            <a:r>
              <a:rPr lang="en-US" dirty="0" smtClean="0"/>
              <a:t> World Wide Web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(service) yang </a:t>
            </a:r>
            <a:r>
              <a:rPr lang="en-US" dirty="0" err="1" smtClean="0"/>
              <a:t>tersedia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Internet.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15" y="1809750"/>
            <a:ext cx="3810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C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Development Trends in 2019</a:t>
            </a:r>
            <a:endParaRPr lang="en-US"/>
          </a:p>
        </p:txBody>
      </p:sp>
      <p:pic>
        <p:nvPicPr>
          <p:cNvPr id="5" name="Picture 4" descr="infographic_final-4"/>
          <p:cNvPicPr>
            <a:picLocks noChangeAspect="1"/>
          </p:cNvPicPr>
          <p:nvPr/>
        </p:nvPicPr>
        <p:blipFill>
          <a:blip r:embed="rId1"/>
          <a:srcRect t="13061" b="77503"/>
          <a:stretch>
            <a:fillRect/>
          </a:stretch>
        </p:blipFill>
        <p:spPr>
          <a:xfrm>
            <a:off x="-3175" y="1369060"/>
            <a:ext cx="8518525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Developmen Trends in 2019</a:t>
            </a:r>
            <a:endParaRPr lang="en-US"/>
          </a:p>
        </p:txBody>
      </p:sp>
      <p:pic>
        <p:nvPicPr>
          <p:cNvPr id="5" name="Picture 4" descr="infographic_final-4"/>
          <p:cNvPicPr>
            <a:picLocks noChangeAspect="1"/>
          </p:cNvPicPr>
          <p:nvPr/>
        </p:nvPicPr>
        <p:blipFill>
          <a:blip r:embed="rId1"/>
          <a:srcRect t="23592" b="64158"/>
          <a:stretch>
            <a:fillRect/>
          </a:stretch>
        </p:blipFill>
        <p:spPr>
          <a:xfrm>
            <a:off x="1929765" y="1149350"/>
            <a:ext cx="721042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rgbClr val="ECECEC">
                <a:alpha val="100000"/>
              </a:srgbClr>
            </a:gs>
            <a:gs pos="39000">
              <a:srgbClr val="FFFFFF">
                <a:alpha val="98000"/>
              </a:srgbClr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Developmen Trends in 2019</a:t>
            </a:r>
            <a:endParaRPr lang="en-US"/>
          </a:p>
        </p:txBody>
      </p:sp>
      <p:pic>
        <p:nvPicPr>
          <p:cNvPr id="5" name="Picture 4" descr="infographic_final-4"/>
          <p:cNvPicPr>
            <a:picLocks noChangeAspect="1"/>
          </p:cNvPicPr>
          <p:nvPr/>
        </p:nvPicPr>
        <p:blipFill>
          <a:blip r:embed="rId1"/>
          <a:srcRect l="-616" t="38596" r="616" b="49154"/>
          <a:stretch>
            <a:fillRect/>
          </a:stretch>
        </p:blipFill>
        <p:spPr>
          <a:xfrm>
            <a:off x="1978660" y="1104265"/>
            <a:ext cx="7210425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C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Developmen Trends in 2019</a:t>
            </a:r>
            <a:endParaRPr lang="en-US"/>
          </a:p>
        </p:txBody>
      </p:sp>
      <p:pic>
        <p:nvPicPr>
          <p:cNvPr id="5" name="Picture 4" descr="infographic_final-4"/>
          <p:cNvPicPr>
            <a:picLocks noChangeAspect="1"/>
          </p:cNvPicPr>
          <p:nvPr/>
        </p:nvPicPr>
        <p:blipFill>
          <a:blip r:embed="rId1"/>
          <a:srcRect l="-220" t="52524" r="220" b="37192"/>
          <a:stretch>
            <a:fillRect/>
          </a:stretch>
        </p:blipFill>
        <p:spPr>
          <a:xfrm>
            <a:off x="467360" y="1195070"/>
            <a:ext cx="8209915" cy="54908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Software 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PHP</a:t>
            </a:r>
            <a:endParaRPr lang="en-US"/>
          </a:p>
          <a:p>
            <a:r>
              <a:rPr lang="en-US">
                <a:sym typeface="+mn-ea"/>
              </a:rPr>
              <a:t>Webserver (Apache)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Database (MySQL / MariaDB)</a:t>
            </a:r>
            <a:endParaRPr lang="en-US">
              <a:sym typeface="+mn-ea"/>
            </a:endParaRPr>
          </a:p>
          <a:p>
            <a:r>
              <a:rPr lang="en-US"/>
              <a:t>Code Editor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Editor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523365"/>
            <a:ext cx="3543300" cy="4653915"/>
          </a:xfrm>
        </p:spPr>
        <p:txBody>
          <a:bodyPr>
            <a:normAutofit/>
          </a:bodyPr>
          <a:p>
            <a:r>
              <a:rPr lang="en-US"/>
              <a:t>Notepad</a:t>
            </a:r>
            <a:endParaRPr lang="en-US"/>
          </a:p>
          <a:p>
            <a:r>
              <a:rPr lang="en-US"/>
              <a:t>Notepad++</a:t>
            </a:r>
            <a:endParaRPr lang="en-US"/>
          </a:p>
          <a:p>
            <a:r>
              <a:rPr lang="en-US"/>
              <a:t>SublimeText</a:t>
            </a:r>
            <a:endParaRPr lang="en-US"/>
          </a:p>
          <a:p>
            <a:r>
              <a:rPr lang="en-US"/>
              <a:t>Visual Studio Code</a:t>
            </a:r>
            <a:endParaRPr lang="en-US"/>
          </a:p>
          <a:p>
            <a:r>
              <a:rPr lang="en-US"/>
              <a:t>Adobe Dreamweaver</a:t>
            </a:r>
            <a:endParaRPr lang="en-US"/>
          </a:p>
          <a:p>
            <a:r>
              <a:rPr lang="en-US"/>
              <a:t>Atom</a:t>
            </a:r>
            <a:endParaRPr lang="en-US"/>
          </a:p>
          <a:p>
            <a:r>
              <a:rPr lang="en-US"/>
              <a:t>Vim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/>
        </p:nvSpPr>
        <p:spPr>
          <a:xfrm>
            <a:off x="4712335" y="1523365"/>
            <a:ext cx="3543300" cy="465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Eclipse</a:t>
            </a:r>
            <a:endParaRPr lang="en-US"/>
          </a:p>
          <a:p>
            <a:r>
              <a:rPr lang="en-US"/>
              <a:t>Netbeans</a:t>
            </a:r>
            <a:endParaRPr lang="en-US"/>
          </a:p>
          <a:p>
            <a:r>
              <a:rPr lang="en-US"/>
              <a:t>PHPStorm</a:t>
            </a:r>
            <a:endParaRPr lang="en-US"/>
          </a:p>
          <a:p>
            <a:r>
              <a:rPr lang="en-US"/>
              <a:t>Komodo</a:t>
            </a:r>
            <a:endParaRPr lang="en-US"/>
          </a:p>
          <a:p>
            <a:r>
              <a:rPr lang="en-US"/>
              <a:t>Aptana</a:t>
            </a:r>
            <a:endParaRPr lang="en-US"/>
          </a:p>
          <a:p>
            <a:r>
              <a:rPr lang="en-US"/>
              <a:t>ZendStudio</a:t>
            </a:r>
            <a:endParaRPr lang="en-US"/>
          </a:p>
          <a:p>
            <a:r>
              <a:rPr lang="en-US"/>
              <a:t>NUSphere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19150" y="1369696"/>
          <a:ext cx="7696200" cy="5051944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3960181"/>
                <a:gridCol w="3736019"/>
              </a:tblGrid>
              <a:tr h="3272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Internet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Web / World Wide Web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5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Internet </a:t>
                      </a:r>
                      <a:r>
                        <a:rPr lang="en-US" sz="2000" dirty="0" err="1"/>
                        <a:t>adalah</a:t>
                      </a:r>
                      <a:r>
                        <a:rPr lang="en-US" sz="2000" dirty="0"/>
                        <a:t> hardware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Web </a:t>
                      </a:r>
                      <a:r>
                        <a:rPr lang="en-US" sz="2000" dirty="0" err="1"/>
                        <a:t>adalah</a:t>
                      </a:r>
                      <a:r>
                        <a:rPr lang="en-US" sz="2000" dirty="0"/>
                        <a:t> software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Mendukung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beberapa</a:t>
                      </a:r>
                      <a:r>
                        <a:rPr lang="en-US" sz="2000" dirty="0"/>
                        <a:t> protocol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Hanya</a:t>
                      </a:r>
                      <a:r>
                        <a:rPr lang="en-US" sz="2000" dirty="0"/>
                        <a:t> </a:t>
                      </a:r>
                      <a:r>
                        <a:rPr lang="en-US" sz="2000" dirty="0" err="1"/>
                        <a:t>salah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satu</a:t>
                      </a:r>
                      <a:r>
                        <a:rPr lang="en-US" sz="2000" dirty="0"/>
                        <a:t> protocol </a:t>
                      </a:r>
                      <a:r>
                        <a:rPr lang="en-US" sz="2000" dirty="0" err="1"/>
                        <a:t>dari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banyak</a:t>
                      </a:r>
                      <a:r>
                        <a:rPr lang="en-US" sz="2000" dirty="0"/>
                        <a:t> protocol yang </a:t>
                      </a:r>
                      <a:r>
                        <a:rPr lang="en-US" sz="2000" dirty="0" err="1"/>
                        <a:t>didukung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oleh</a:t>
                      </a:r>
                      <a:r>
                        <a:rPr lang="en-US" sz="2000" dirty="0"/>
                        <a:t> Internet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91697">
                <a:tc>
                  <a:txBody>
                    <a:bodyPr/>
                    <a:lstStyle/>
                    <a:p>
                      <a:pPr indent="-228600" algn="ctr">
                        <a:lnSpc>
                          <a:spcPts val="1590"/>
                        </a:lnSpc>
                      </a:pPr>
                      <a:r>
                        <a:rPr lang="en-US" sz="2000" dirty="0"/>
                        <a:t>     </a:t>
                      </a:r>
                      <a:r>
                        <a:rPr lang="en-US" sz="2000" dirty="0" err="1"/>
                        <a:t>Menggunakan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protokol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sudah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ada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atau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mendefinisikan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protokol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sendiri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228600" algn="ctr">
                        <a:lnSpc>
                          <a:spcPts val="1590"/>
                        </a:lnSpc>
                      </a:pPr>
                      <a:r>
                        <a:rPr lang="en-US" sz="2000" dirty="0" err="1" smtClean="0"/>
                        <a:t>Menggunakan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/>
                        <a:t>protokol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HTTP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sisi</a:t>
                      </a:r>
                      <a:r>
                        <a:rPr lang="en-US" sz="2000" dirty="0"/>
                        <a:t> server </a:t>
                      </a:r>
                      <a:r>
                        <a:rPr lang="en-US" sz="2000" dirty="0" err="1"/>
                        <a:t>berkomunikasi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langsung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dengan</a:t>
                      </a:r>
                      <a:r>
                        <a:rPr lang="en-US" sz="2000" dirty="0"/>
                        <a:t> client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sisi</a:t>
                      </a:r>
                      <a:r>
                        <a:rPr lang="en-US" sz="2000" dirty="0"/>
                        <a:t> server </a:t>
                      </a:r>
                      <a:r>
                        <a:rPr lang="en-US" sz="2000" dirty="0" err="1"/>
                        <a:t>berkomunikasi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dengan</a:t>
                      </a:r>
                      <a:r>
                        <a:rPr lang="en-US" sz="2000" dirty="0"/>
                        <a:t> client </a:t>
                      </a:r>
                      <a:r>
                        <a:rPr lang="en-US" sz="2000" dirty="0" err="1"/>
                        <a:t>melalui</a:t>
                      </a:r>
                      <a:r>
                        <a:rPr lang="en-US" sz="2000" dirty="0"/>
                        <a:t> web server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733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sisi</a:t>
                      </a:r>
                      <a:r>
                        <a:rPr lang="en-US" sz="2000" dirty="0"/>
                        <a:t> client </a:t>
                      </a:r>
                      <a:r>
                        <a:rPr lang="en-US" sz="2000" dirty="0" err="1"/>
                        <a:t>dapat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berupa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berdiri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sendiri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atau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ditempelkan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dalam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lain.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Aplikasi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sisi</a:t>
                      </a:r>
                      <a:r>
                        <a:rPr lang="en-US" sz="2000" dirty="0"/>
                        <a:t> client </a:t>
                      </a:r>
                      <a:r>
                        <a:rPr lang="en-US" sz="2000" dirty="0" err="1"/>
                        <a:t>umumnya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berupa</a:t>
                      </a:r>
                      <a:r>
                        <a:rPr lang="en-US" sz="2000" dirty="0"/>
                        <a:t> web browser.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26079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/>
                      </a:b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Informasi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dalam</a:t>
                      </a:r>
                      <a:r>
                        <a:rPr lang="en-US" sz="2000" dirty="0"/>
                        <a:t> web </a:t>
                      </a:r>
                      <a:r>
                        <a:rPr lang="en-US" sz="2000" dirty="0" err="1"/>
                        <a:t>disimpan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dalam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format </a:t>
                      </a:r>
                      <a:r>
                        <a:rPr lang="en-US" sz="2000" dirty="0" err="1" smtClean="0"/>
                        <a:t>tertentu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/>
                        <a:t>(HTML</a:t>
                      </a:r>
                      <a:r>
                        <a:rPr lang="en-US" sz="2000" dirty="0" smtClean="0"/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Sejarah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Internet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WWW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08685" y="1411605"/>
            <a:ext cx="7144385" cy="499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Sejarah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Internet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WWW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8392" y="1523365"/>
            <a:ext cx="80867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and organizations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Internet Engineering Task Force (IETF): internet protocol standards</a:t>
            </a:r>
            <a:endParaRPr lang="en-US" dirty="0"/>
          </a:p>
          <a:p>
            <a:r>
              <a:rPr lang="en-US" dirty="0"/>
              <a:t>Internet Corporation for Assigned Names and Numbers (ICANN</a:t>
            </a:r>
            <a:r>
              <a:rPr lang="en-US" dirty="0" smtClean="0"/>
              <a:t>): decides </a:t>
            </a:r>
            <a:r>
              <a:rPr lang="en-US" dirty="0"/>
              <a:t>top-level domain names</a:t>
            </a:r>
            <a:endParaRPr lang="en-US" dirty="0"/>
          </a:p>
          <a:p>
            <a:r>
              <a:rPr lang="en-US" dirty="0"/>
              <a:t>World Wide Web Consortium (W3C): web standards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139E2-1186-4419-ACB2-2B2AE0080376}" type="slidenum">
              <a:rPr lang="en-US" smtClean="0"/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724400"/>
            <a:ext cx="18383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4657725"/>
            <a:ext cx="16954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43425"/>
            <a:ext cx="18859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Komponen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URL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848600" cy="36576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Dokumen</a:t>
            </a:r>
            <a:r>
              <a:rPr lang="en-US" sz="2400" dirty="0" smtClean="0"/>
              <a:t> </a:t>
            </a:r>
            <a:r>
              <a:rPr lang="en-US" sz="2400" dirty="0" err="1" smtClean="0"/>
              <a:t>diakses</a:t>
            </a:r>
            <a:r>
              <a:rPr lang="en-US" sz="2400" dirty="0" smtClean="0"/>
              <a:t> web </a:t>
            </a:r>
            <a:r>
              <a:rPr lang="en-US" sz="2400" dirty="0" err="1" smtClean="0"/>
              <a:t>mempunyai</a:t>
            </a:r>
            <a:r>
              <a:rPr lang="en-US" sz="2400" dirty="0" smtClean="0"/>
              <a:t> </a:t>
            </a:r>
            <a:r>
              <a:rPr lang="en-US" sz="2400" dirty="0" err="1" smtClean="0"/>
              <a:t>alamat</a:t>
            </a:r>
            <a:r>
              <a:rPr lang="en-US" sz="2400" dirty="0" smtClean="0"/>
              <a:t> </a:t>
            </a:r>
            <a:r>
              <a:rPr lang="en-US" sz="2400" dirty="0" err="1" smtClean="0"/>
              <a:t>unik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disebut</a:t>
            </a:r>
            <a:r>
              <a:rPr lang="en-US" sz="2400" dirty="0" smtClean="0"/>
              <a:t> </a:t>
            </a:r>
            <a:r>
              <a:rPr lang="en-US" sz="2400" i="1" dirty="0" smtClean="0"/>
              <a:t>Uniform Resource Locator</a:t>
            </a:r>
            <a:r>
              <a:rPr lang="en-US" sz="2400" dirty="0" smtClean="0"/>
              <a:t> (URL). </a:t>
            </a:r>
            <a:endParaRPr lang="en-US" sz="2400" dirty="0" smtClean="0"/>
          </a:p>
          <a:p>
            <a:r>
              <a:rPr lang="en-US" sz="2400" dirty="0" err="1" smtClean="0"/>
              <a:t>Istilah</a:t>
            </a:r>
            <a:r>
              <a:rPr lang="en-US" sz="2400" dirty="0" smtClean="0"/>
              <a:t> </a:t>
            </a:r>
            <a:r>
              <a:rPr lang="en-US" sz="2400" i="1" dirty="0" smtClean="0"/>
              <a:t>Uniform Resource Identifier </a:t>
            </a:r>
            <a:r>
              <a:rPr lang="en-US" sz="2400" dirty="0" smtClean="0"/>
              <a:t>(URI) </a:t>
            </a:r>
            <a:r>
              <a:rPr lang="en-US" sz="2400" dirty="0" err="1" smtClean="0"/>
              <a:t>kadang-kadang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bergantian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URL, </a:t>
            </a:r>
            <a:r>
              <a:rPr lang="en-US" sz="2400" dirty="0" err="1" smtClean="0"/>
              <a:t>meskipun</a:t>
            </a:r>
            <a:r>
              <a:rPr lang="en-US" sz="2400" dirty="0" smtClean="0"/>
              <a:t> URI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istilah</a:t>
            </a:r>
            <a:r>
              <a:rPr lang="en-US" sz="2400" dirty="0" smtClean="0"/>
              <a:t> yang </a:t>
            </a:r>
            <a:r>
              <a:rPr lang="en-US" sz="2400" dirty="0" err="1" smtClean="0"/>
              <a:t>lebih</a:t>
            </a:r>
            <a:r>
              <a:rPr lang="en-US" sz="2400" dirty="0" smtClean="0"/>
              <a:t> </a:t>
            </a:r>
            <a:r>
              <a:rPr lang="en-US" sz="2400" dirty="0" err="1" smtClean="0"/>
              <a:t>umum</a:t>
            </a:r>
            <a:r>
              <a:rPr lang="en-US" sz="2400" dirty="0" smtClean="0"/>
              <a:t>, </a:t>
            </a:r>
            <a:r>
              <a:rPr lang="en-US" sz="2400" dirty="0" err="1" smtClean="0"/>
              <a:t>sebuah</a:t>
            </a:r>
            <a:r>
              <a:rPr lang="en-US" sz="2400" dirty="0" smtClean="0"/>
              <a:t> URL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jenis</a:t>
            </a:r>
            <a:r>
              <a:rPr lang="en-US" sz="2400" dirty="0" smtClean="0"/>
              <a:t> URI.</a:t>
            </a:r>
            <a:endParaRPr lang="en-US" sz="2400" dirty="0" smtClean="0"/>
          </a:p>
          <a:p>
            <a:r>
              <a:rPr lang="en-US" sz="2400" dirty="0" err="1" smtClean="0"/>
              <a:t>Alamat</a:t>
            </a:r>
            <a:r>
              <a:rPr lang="en-US" sz="2400" dirty="0" smtClean="0"/>
              <a:t>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 </a:t>
            </a:r>
            <a:r>
              <a:rPr lang="en-US" sz="2400" dirty="0" err="1" smtClean="0"/>
              <a:t>memungkinkan</a:t>
            </a:r>
            <a:r>
              <a:rPr lang="en-US" sz="2400" dirty="0" smtClean="0"/>
              <a:t> user </a:t>
            </a:r>
            <a:r>
              <a:rPr lang="en-US" sz="2400" dirty="0" err="1" smtClean="0"/>
              <a:t>mencari</a:t>
            </a:r>
            <a:r>
              <a:rPr lang="en-US" sz="2400" dirty="0" smtClean="0"/>
              <a:t> file </a:t>
            </a:r>
            <a:r>
              <a:rPr lang="en-US" sz="2400" dirty="0" err="1" smtClean="0"/>
              <a:t>di</a:t>
            </a:r>
            <a:r>
              <a:rPr lang="en-US" sz="2400" dirty="0" smtClean="0"/>
              <a:t> internet </a:t>
            </a:r>
            <a:r>
              <a:rPr lang="en-US" sz="2400" dirty="0" err="1" smtClean="0"/>
              <a:t>kemudian</a:t>
            </a:r>
            <a:r>
              <a:rPr lang="en-US" sz="2400" dirty="0" smtClean="0"/>
              <a:t> </a:t>
            </a:r>
            <a:r>
              <a:rPr lang="en-US" sz="2400" dirty="0" err="1" smtClean="0"/>
              <a:t>menampilkannya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05000" y="4611050"/>
            <a:ext cx="6096000" cy="194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76655"/>
            <a:ext cx="7772400" cy="2317750"/>
          </a:xfrm>
        </p:spPr>
        <p:txBody>
          <a:bodyPr/>
          <a:lstStyle/>
          <a:p>
            <a:r>
              <a:rPr lang="en-US" sz="2800" dirty="0" err="1" smtClean="0">
                <a:cs typeface="Arial" panose="020B0604020202020204" pitchFamily="34" charset="0"/>
              </a:rPr>
              <a:t>Menampilkan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dan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melakukan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interaksi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dengan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dokumen-dokumen</a:t>
            </a:r>
            <a:r>
              <a:rPr lang="en-US" sz="2800" dirty="0" smtClean="0">
                <a:cs typeface="Arial" panose="020B0604020202020204" pitchFamily="34" charset="0"/>
              </a:rPr>
              <a:t> yang </a:t>
            </a:r>
            <a:r>
              <a:rPr lang="en-US" sz="2800" dirty="0" err="1" smtClean="0">
                <a:cs typeface="Arial" panose="020B0604020202020204" pitchFamily="34" charset="0"/>
              </a:rPr>
              <a:t>disediakan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oleh</a:t>
            </a:r>
            <a:r>
              <a:rPr lang="en-US" sz="2800" dirty="0" smtClean="0">
                <a:cs typeface="Arial" panose="020B0604020202020204" pitchFamily="34" charset="0"/>
              </a:rPr>
              <a:t> server web.</a:t>
            </a:r>
            <a:endParaRPr lang="en-US" sz="2800" dirty="0" smtClean="0">
              <a:cs typeface="Arial" panose="020B0604020202020204" pitchFamily="34" charset="0"/>
            </a:endParaRPr>
          </a:p>
          <a:p>
            <a:r>
              <a:rPr lang="en-US" sz="2800" dirty="0" err="1" smtClean="0">
                <a:cs typeface="Arial" panose="020B0604020202020204" pitchFamily="34" charset="0"/>
              </a:rPr>
              <a:t>Secara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teknis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akan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menterjemahkan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kode</a:t>
            </a:r>
            <a:r>
              <a:rPr lang="en-US" sz="2800" dirty="0" smtClean="0">
                <a:cs typeface="Arial" panose="020B0604020202020204" pitchFamily="34" charset="0"/>
              </a:rPr>
              <a:t> yang </a:t>
            </a:r>
            <a:r>
              <a:rPr lang="en-US" sz="2800" dirty="0" err="1" smtClean="0">
                <a:cs typeface="Arial" panose="020B0604020202020204" pitchFamily="34" charset="0"/>
              </a:rPr>
              <a:t>dikirim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dari</a:t>
            </a:r>
            <a:r>
              <a:rPr lang="en-US" sz="2800" dirty="0" smtClean="0">
                <a:cs typeface="Arial" panose="020B0604020202020204" pitchFamily="34" charset="0"/>
              </a:rPr>
              <a:t> web server </a:t>
            </a:r>
            <a:r>
              <a:rPr lang="en-US" sz="2800" dirty="0" err="1" smtClean="0">
                <a:cs typeface="Arial" panose="020B0604020202020204" pitchFamily="34" charset="0"/>
              </a:rPr>
              <a:t>untuk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ditampilkan</a:t>
            </a:r>
            <a:r>
              <a:rPr lang="en-US" sz="2800" dirty="0" smtClean="0"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cs typeface="Arial" panose="020B0604020202020204" pitchFamily="34" charset="0"/>
              </a:rPr>
              <a:t>ke</a:t>
            </a:r>
            <a:r>
              <a:rPr lang="en-US" sz="2800" dirty="0" smtClean="0">
                <a:cs typeface="Arial" panose="020B0604020202020204" pitchFamily="34" charset="0"/>
              </a:rPr>
              <a:t> user.</a:t>
            </a:r>
            <a:endParaRPr lang="en-US" sz="2800" dirty="0" smtClean="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3448050"/>
            <a:ext cx="4868545" cy="327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7475"/>
            <a:ext cx="3693160" cy="4351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cs typeface="Arial" panose="020B0604020202020204" pitchFamily="34" charset="0"/>
              </a:rPr>
              <a:t>Server web </a:t>
            </a:r>
            <a:r>
              <a:rPr lang="en-US" sz="2400" dirty="0" err="1" smtClean="0">
                <a:cs typeface="Arial" panose="020B0604020202020204" pitchFamily="34" charset="0"/>
              </a:rPr>
              <a:t>adalah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sebuah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perangkat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lunak</a:t>
            </a:r>
            <a:r>
              <a:rPr lang="en-US" sz="2400" dirty="0" smtClean="0">
                <a:cs typeface="Arial" panose="020B0604020202020204" pitchFamily="34" charset="0"/>
              </a:rPr>
              <a:t> server yang </a:t>
            </a:r>
            <a:r>
              <a:rPr lang="en-US" sz="2400" dirty="0" err="1" smtClean="0">
                <a:cs typeface="Arial" panose="020B0604020202020204" pitchFamily="34" charset="0"/>
              </a:rPr>
              <a:t>berfungsi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menerima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permintaan</a:t>
            </a:r>
            <a:r>
              <a:rPr lang="en-US" sz="2400" dirty="0" smtClean="0">
                <a:cs typeface="Arial" panose="020B0604020202020204" pitchFamily="34" charset="0"/>
              </a:rPr>
              <a:t> HTTP </a:t>
            </a:r>
            <a:r>
              <a:rPr lang="en-US" sz="2400" dirty="0" err="1" smtClean="0">
                <a:cs typeface="Arial" panose="020B0604020202020204" pitchFamily="34" charset="0"/>
              </a:rPr>
              <a:t>atau</a:t>
            </a:r>
            <a:r>
              <a:rPr lang="en-US" sz="2400" dirty="0" smtClean="0">
                <a:cs typeface="Arial" panose="020B0604020202020204" pitchFamily="34" charset="0"/>
              </a:rPr>
              <a:t> HTTPS </a:t>
            </a:r>
            <a:r>
              <a:rPr lang="en-US" sz="2400" dirty="0" err="1" smtClean="0">
                <a:cs typeface="Arial" panose="020B0604020202020204" pitchFamily="34" charset="0"/>
              </a:rPr>
              <a:t>dari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klien</a:t>
            </a:r>
            <a:r>
              <a:rPr lang="en-US" sz="2400" dirty="0" smtClean="0"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cs typeface="Arial" panose="020B0604020202020204" pitchFamily="34" charset="0"/>
              </a:rPr>
              <a:t>dikenal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cs typeface="Arial" panose="020B0604020202020204" pitchFamily="34" charset="0"/>
              </a:rPr>
              <a:t> browser web </a:t>
            </a:r>
            <a:r>
              <a:rPr lang="en-US" sz="2400" dirty="0" err="1" smtClean="0">
                <a:cs typeface="Arial" panose="020B0604020202020204" pitchFamily="34" charset="0"/>
              </a:rPr>
              <a:t>dan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mengirimkan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kembali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hasilnya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dalam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bentuk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halaman-halaman</a:t>
            </a:r>
            <a:r>
              <a:rPr lang="en-US" sz="2400" dirty="0" smtClean="0">
                <a:cs typeface="Arial" panose="020B0604020202020204" pitchFamily="34" charset="0"/>
              </a:rPr>
              <a:t> web yang </a:t>
            </a:r>
            <a:r>
              <a:rPr lang="en-US" sz="2400" dirty="0" err="1" smtClean="0">
                <a:cs typeface="Arial" panose="020B0604020202020204" pitchFamily="34" charset="0"/>
              </a:rPr>
              <a:t>umumnya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berbentuk</a:t>
            </a:r>
            <a:r>
              <a:rPr lang="en-US" sz="2400" dirty="0" smtClean="0"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cs typeface="Arial" panose="020B0604020202020204" pitchFamily="34" charset="0"/>
              </a:rPr>
              <a:t>dokumen</a:t>
            </a:r>
            <a:r>
              <a:rPr lang="en-US" sz="2400" dirty="0" smtClean="0">
                <a:cs typeface="Arial" panose="020B0604020202020204" pitchFamily="34" charset="0"/>
              </a:rPr>
              <a:t> HTML.</a:t>
            </a:r>
            <a:endParaRPr lang="en-US" sz="2400" dirty="0" smtClean="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8820" y="1358265"/>
            <a:ext cx="4314825" cy="4074795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/>
              <a:t>Web Server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3469</Words>
  <Application>WPS Presentation</Application>
  <PresentationFormat>Widescreen</PresentationFormat>
  <Paragraphs>173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Times New Roman</vt:lpstr>
      <vt:lpstr>Calibri</vt:lpstr>
      <vt:lpstr>Calibri Light</vt:lpstr>
      <vt:lpstr>Microsoft YaHei</vt:lpstr>
      <vt:lpstr>Arial Unicode MS</vt:lpstr>
      <vt:lpstr>Office Theme</vt:lpstr>
      <vt:lpstr>Web Programming #1 Intro.</vt:lpstr>
      <vt:lpstr>Internet dan Web</vt:lpstr>
      <vt:lpstr>Internet dan Web</vt:lpstr>
      <vt:lpstr>Sejarah Internet dan WWW</vt:lpstr>
      <vt:lpstr>Sejarah Internet dan WWW</vt:lpstr>
      <vt:lpstr>People and organizations</vt:lpstr>
      <vt:lpstr>Komponen URL</vt:lpstr>
      <vt:lpstr>Web Browser</vt:lpstr>
      <vt:lpstr>Web Server</vt:lpstr>
      <vt:lpstr>Konsep</vt:lpstr>
      <vt:lpstr>HTTP Error Codes</vt:lpstr>
      <vt:lpstr>Web Languages</vt:lpstr>
      <vt:lpstr>Client-Side Scripting</vt:lpstr>
      <vt:lpstr>Server-Side Scripting</vt:lpstr>
      <vt:lpstr>Designer vs Programmer</vt:lpstr>
      <vt:lpstr>Web Design Trends</vt:lpstr>
      <vt:lpstr>Web Dev Framework</vt:lpstr>
      <vt:lpstr>Full Stack?</vt:lpstr>
      <vt:lpstr>Instant Web (Content Management System)</vt:lpstr>
      <vt:lpstr>Web Development Trends in 2019</vt:lpstr>
      <vt:lpstr>Web Developmen Trends in 2019</vt:lpstr>
      <vt:lpstr>Web Developmen Trends in 2019</vt:lpstr>
      <vt:lpstr>Web Developmen Trends in 2019</vt:lpstr>
      <vt:lpstr>Software development</vt:lpstr>
      <vt:lpstr>Code Editor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Hermanka Beta</dc:creator>
  <cp:lastModifiedBy>Hermanka Beta</cp:lastModifiedBy>
  <cp:revision>52</cp:revision>
  <dcterms:created xsi:type="dcterms:W3CDTF">2019-09-19T01:48:00Z</dcterms:created>
  <dcterms:modified xsi:type="dcterms:W3CDTF">2019-09-19T09:10:23Z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1033-11.2.0.8641</vt:lpwstr>
  </property>
</Properties>
</file>